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60" r:id="rId4"/>
    <p:sldId id="257" r:id="rId5"/>
    <p:sldId id="262" r:id="rId6"/>
    <p:sldId id="261" r:id="rId7"/>
    <p:sldId id="259" r:id="rId8"/>
    <p:sldId id="263" r:id="rId9"/>
    <p:sldId id="264" r:id="rId10"/>
  </p:sldIdLst>
  <p:sldSz cx="12192000" cy="6858000"/>
  <p:notesSz cx="6858000" cy="9144000"/>
  <p:custDataLst>
    <p:tags r:id="rId1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4" Type="http://schemas.openxmlformats.org/officeDocument/2006/relationships/tags" Target="tags/tag1.xml"/><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jpeg>
</file>

<file path=ppt/media/image4.jpeg>
</file>

<file path=ppt/media/image5.png>
</file>

<file path=ppt/media/image6.png>
</file>

<file path=ppt/media/image7.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4.jpeg"/><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7.GIF"/><Relationship Id="rId2" Type="http://schemas.openxmlformats.org/officeDocument/2006/relationships/image" Target="../media/image6.png"/><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en-US" altLang="zh-CN"/>
              <a:t>GeoCAM</a:t>
            </a:r>
            <a:endParaRPr lang="en-US" altLang="zh-C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24460" y="81280"/>
            <a:ext cx="9237980" cy="1122045"/>
          </a:xfrm>
        </p:spPr>
        <p:txBody>
          <a:bodyPr/>
          <a:p>
            <a:r>
              <a:rPr lang="zh-CN" altLang="en-US"/>
              <a:t>主要工作一：</a:t>
            </a:r>
            <a:r>
              <a:rPr lang="en-US" altLang="zh-CN"/>
              <a:t>CAM</a:t>
            </a:r>
            <a:r>
              <a:rPr lang="zh-CN" altLang="en-US"/>
              <a:t>模型蒸馏</a:t>
            </a:r>
            <a:endParaRPr lang="zh-CN" altLang="en-US"/>
          </a:p>
        </p:txBody>
      </p:sp>
      <p:pic>
        <p:nvPicPr>
          <p:cNvPr id="6" name="图片 5" descr="7eEFy4wB"/>
          <p:cNvPicPr>
            <a:picLocks noChangeAspect="1"/>
          </p:cNvPicPr>
          <p:nvPr/>
        </p:nvPicPr>
        <p:blipFill>
          <a:blip r:embed="rId1"/>
          <a:stretch>
            <a:fillRect/>
          </a:stretch>
        </p:blipFill>
        <p:spPr>
          <a:xfrm>
            <a:off x="6817360" y="1367790"/>
            <a:ext cx="2545080" cy="2545080"/>
          </a:xfrm>
          <a:prstGeom prst="rect">
            <a:avLst/>
          </a:prstGeom>
        </p:spPr>
      </p:pic>
      <p:pic>
        <p:nvPicPr>
          <p:cNvPr id="8" name="图片 7" descr="c8RNzQHj"/>
          <p:cNvPicPr>
            <a:picLocks noChangeAspect="1"/>
          </p:cNvPicPr>
          <p:nvPr/>
        </p:nvPicPr>
        <p:blipFill>
          <a:blip r:embed="rId2"/>
          <a:stretch>
            <a:fillRect/>
          </a:stretch>
        </p:blipFill>
        <p:spPr>
          <a:xfrm>
            <a:off x="6817360" y="4163695"/>
            <a:ext cx="2484755" cy="2484755"/>
          </a:xfrm>
          <a:prstGeom prst="rect">
            <a:avLst/>
          </a:prstGeom>
        </p:spPr>
      </p:pic>
      <p:pic>
        <p:nvPicPr>
          <p:cNvPr id="9" name="图片 8" descr="c8RNzQHj"/>
          <p:cNvPicPr>
            <a:picLocks noChangeAspect="1"/>
          </p:cNvPicPr>
          <p:nvPr/>
        </p:nvPicPr>
        <p:blipFill>
          <a:blip r:embed="rId3"/>
          <a:stretch>
            <a:fillRect/>
          </a:stretch>
        </p:blipFill>
        <p:spPr>
          <a:xfrm>
            <a:off x="1631315" y="4163695"/>
            <a:ext cx="3309620" cy="2482215"/>
          </a:xfrm>
          <a:prstGeom prst="rect">
            <a:avLst/>
          </a:prstGeom>
        </p:spPr>
      </p:pic>
      <p:pic>
        <p:nvPicPr>
          <p:cNvPr id="10" name="图片 9" descr="7eEFy4wB"/>
          <p:cNvPicPr>
            <a:picLocks noChangeAspect="1"/>
          </p:cNvPicPr>
          <p:nvPr/>
        </p:nvPicPr>
        <p:blipFill>
          <a:blip r:embed="rId4"/>
          <a:stretch>
            <a:fillRect/>
          </a:stretch>
        </p:blipFill>
        <p:spPr>
          <a:xfrm>
            <a:off x="1673225" y="1367790"/>
            <a:ext cx="3267710" cy="24511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流程</a:t>
            </a:r>
            <a:endParaRPr lang="zh-CN" altLang="en-US"/>
          </a:p>
        </p:txBody>
      </p:sp>
      <p:sp>
        <p:nvSpPr>
          <p:cNvPr id="3" name="内容占位符 2"/>
          <p:cNvSpPr>
            <a:spLocks noGrp="1"/>
          </p:cNvSpPr>
          <p:nvPr>
            <p:ph idx="1"/>
          </p:nvPr>
        </p:nvSpPr>
        <p:spPr/>
        <p:txBody>
          <a:bodyPr/>
          <a:p>
            <a:pPr marL="0" indent="0">
              <a:buNone/>
            </a:pPr>
            <a:r>
              <a:rPr lang="en-US" altLang="zh-CN"/>
              <a:t>CAMnet</a:t>
            </a:r>
            <a:endParaRPr lang="zh-CN" altLang="en-US"/>
          </a:p>
          <a:p>
            <a:r>
              <a:rPr lang="zh-CN" altLang="en-US"/>
              <a:t>利用高准确率大模型</a:t>
            </a:r>
            <a:r>
              <a:rPr lang="en-US" altLang="zh-CN"/>
              <a:t>ResNet101</a:t>
            </a:r>
            <a:r>
              <a:rPr lang="zh-CN" altLang="en-US"/>
              <a:t>抽取</a:t>
            </a:r>
            <a:r>
              <a:rPr lang="en-US" altLang="zh-CN"/>
              <a:t>CAM</a:t>
            </a:r>
            <a:r>
              <a:rPr lang="zh-CN" altLang="en-US"/>
              <a:t>热力图并制作蒸馏数据集</a:t>
            </a:r>
            <a:endParaRPr lang="zh-CN" altLang="en-US"/>
          </a:p>
          <a:p>
            <a:r>
              <a:rPr lang="en-US" altLang="zh-CN"/>
              <a:t> </a:t>
            </a:r>
            <a:r>
              <a:rPr lang="zh-CN" altLang="en-US"/>
              <a:t>改造裁剪</a:t>
            </a:r>
            <a:r>
              <a:rPr lang="en-US" altLang="zh-CN"/>
              <a:t>MobileNetv3_small</a:t>
            </a:r>
            <a:r>
              <a:rPr lang="zh-CN" altLang="en-US"/>
              <a:t>模型至</a:t>
            </a:r>
            <a:r>
              <a:rPr lang="en-US" altLang="zh-CN"/>
              <a:t>800k</a:t>
            </a:r>
            <a:r>
              <a:rPr lang="zh-CN" altLang="en-US"/>
              <a:t>以下</a:t>
            </a:r>
            <a:endParaRPr lang="zh-CN" altLang="en-US"/>
          </a:p>
          <a:p>
            <a:r>
              <a:rPr lang="zh-CN" altLang="en-US"/>
              <a:t>进行蒸馏学习得到超轻量</a:t>
            </a:r>
            <a:r>
              <a:rPr lang="en-US" altLang="zh-CN"/>
              <a:t>CAM</a:t>
            </a:r>
            <a:r>
              <a:rPr lang="zh-CN" altLang="en-US"/>
              <a:t>模型</a:t>
            </a:r>
            <a:r>
              <a:rPr lang="en-US" altLang="zh-CN"/>
              <a:t>CAMnet</a:t>
            </a:r>
            <a:endParaRPr lang="en-US" altLang="zh-CN"/>
          </a:p>
          <a:p>
            <a:endParaRPr lang="en-US" altLang="zh-CN"/>
          </a:p>
          <a:p>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为什么要这么做</a:t>
            </a:r>
            <a:endParaRPr lang="zh-CN" altLang="en-US"/>
          </a:p>
        </p:txBody>
      </p:sp>
      <p:sp>
        <p:nvSpPr>
          <p:cNvPr id="3" name="内容占位符 2"/>
          <p:cNvSpPr>
            <a:spLocks noGrp="1"/>
          </p:cNvSpPr>
          <p:nvPr>
            <p:ph idx="1"/>
          </p:nvPr>
        </p:nvSpPr>
        <p:spPr/>
        <p:txBody>
          <a:bodyPr/>
          <a:p>
            <a:r>
              <a:rPr lang="zh-CN" altLang="en-US"/>
              <a:t>为了验证</a:t>
            </a:r>
            <a:r>
              <a:rPr lang="en-US" altLang="zh-CN"/>
              <a:t>CAM</a:t>
            </a:r>
            <a:r>
              <a:rPr lang="zh-CN" altLang="en-US"/>
              <a:t>的分布是可学习的</a:t>
            </a:r>
            <a:endParaRPr lang="zh-CN" altLang="en-US"/>
          </a:p>
          <a:p>
            <a:r>
              <a:rPr lang="zh-CN" altLang="en-US"/>
              <a:t>为了加速</a:t>
            </a:r>
            <a:r>
              <a:rPr lang="en-US" altLang="zh-CN"/>
              <a:t>CAM</a:t>
            </a:r>
            <a:r>
              <a:rPr lang="zh-CN" altLang="en-US"/>
              <a:t>的计算与生成</a:t>
            </a:r>
            <a:endParaRPr lang="zh-CN" altLang="en-US"/>
          </a:p>
          <a:p>
            <a:r>
              <a:rPr lang="zh-CN" altLang="en-US"/>
              <a:t>为了便于将模型应用并部署到嵌入式设备上</a:t>
            </a:r>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主要工作二：对</a:t>
            </a:r>
            <a:r>
              <a:rPr lang="en-US" altLang="zh-CN"/>
              <a:t>CAMnet</a:t>
            </a:r>
            <a:r>
              <a:rPr lang="zh-CN" altLang="en-US"/>
              <a:t>的应用</a:t>
            </a:r>
            <a:endParaRPr lang="zh-CN" altLang="en-US"/>
          </a:p>
        </p:txBody>
      </p:sp>
      <p:pic>
        <p:nvPicPr>
          <p:cNvPr id="9" name="图片 8" descr="Z}1UBU52SJT8E5HNMH`(9Z6"/>
          <p:cNvPicPr>
            <a:picLocks noChangeAspect="1"/>
          </p:cNvPicPr>
          <p:nvPr/>
        </p:nvPicPr>
        <p:blipFill>
          <a:blip r:embed="rId1"/>
          <a:stretch>
            <a:fillRect/>
          </a:stretch>
        </p:blipFill>
        <p:spPr>
          <a:xfrm>
            <a:off x="6746875" y="4171950"/>
            <a:ext cx="4838700" cy="2302510"/>
          </a:xfrm>
          <a:prstGeom prst="rect">
            <a:avLst/>
          </a:prstGeom>
        </p:spPr>
      </p:pic>
      <p:pic>
        <p:nvPicPr>
          <p:cNvPr id="10" name="图片 9" descr="X`ZZ7E03OB4TR](B@7RG7FL"/>
          <p:cNvPicPr>
            <a:picLocks noChangeAspect="1"/>
          </p:cNvPicPr>
          <p:nvPr/>
        </p:nvPicPr>
        <p:blipFill>
          <a:blip r:embed="rId2"/>
          <a:stretch>
            <a:fillRect/>
          </a:stretch>
        </p:blipFill>
        <p:spPr>
          <a:xfrm>
            <a:off x="6746875" y="1547495"/>
            <a:ext cx="4838700" cy="2425700"/>
          </a:xfrm>
          <a:prstGeom prst="rect">
            <a:avLst/>
          </a:prstGeom>
        </p:spPr>
      </p:pic>
      <p:pic>
        <p:nvPicPr>
          <p:cNvPr id="12" name="图片 11" descr="HeatMap_camera"/>
          <p:cNvPicPr>
            <a:picLocks noChangeAspect="1"/>
          </p:cNvPicPr>
          <p:nvPr/>
        </p:nvPicPr>
        <p:blipFill>
          <a:blip r:embed="rId3"/>
          <a:stretch>
            <a:fillRect/>
          </a:stretch>
        </p:blipFill>
        <p:spPr>
          <a:xfrm>
            <a:off x="697230" y="1547495"/>
            <a:ext cx="4942205" cy="491363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流程</a:t>
            </a:r>
            <a:endParaRPr lang="zh-CN" altLang="en-US"/>
          </a:p>
        </p:txBody>
      </p:sp>
      <p:sp>
        <p:nvSpPr>
          <p:cNvPr id="3" name="内容占位符 2"/>
          <p:cNvSpPr>
            <a:spLocks noGrp="1"/>
          </p:cNvSpPr>
          <p:nvPr>
            <p:ph idx="1"/>
          </p:nvPr>
        </p:nvSpPr>
        <p:spPr/>
        <p:txBody>
          <a:bodyPr/>
          <a:p>
            <a:pPr marL="0" indent="0">
              <a:buNone/>
            </a:pPr>
            <a:r>
              <a:rPr lang="zh-CN" altLang="en-US"/>
              <a:t>应用</a:t>
            </a:r>
            <a:endParaRPr lang="zh-CN" altLang="en-US"/>
          </a:p>
          <a:p>
            <a:r>
              <a:rPr lang="zh-CN" altLang="en-US"/>
              <a:t>输入图片</a:t>
            </a:r>
            <a:endParaRPr lang="zh-CN" altLang="en-US"/>
          </a:p>
          <a:p>
            <a:r>
              <a:rPr lang="zh-CN" altLang="en-US"/>
              <a:t>计算图片</a:t>
            </a:r>
            <a:r>
              <a:rPr lang="en-US" altLang="zh-CN"/>
              <a:t>GLCM</a:t>
            </a:r>
            <a:r>
              <a:rPr lang="zh-CN" altLang="en-US"/>
              <a:t>并进行归一化等操作得到权值</a:t>
            </a:r>
            <a:endParaRPr lang="zh-CN" altLang="en-US"/>
          </a:p>
          <a:p>
            <a:r>
              <a:rPr lang="zh-CN" altLang="en-US"/>
              <a:t>图片预处理后喂入</a:t>
            </a:r>
            <a:r>
              <a:rPr lang="en-US" altLang="zh-CN"/>
              <a:t>CAMnet</a:t>
            </a:r>
            <a:r>
              <a:rPr lang="zh-CN" altLang="en-US"/>
              <a:t>得到</a:t>
            </a:r>
            <a:r>
              <a:rPr lang="en-US" altLang="zh-CN"/>
              <a:t>CAM</a:t>
            </a:r>
            <a:r>
              <a:rPr lang="zh-CN" altLang="en-US"/>
              <a:t>权值</a:t>
            </a:r>
            <a:endParaRPr lang="zh-CN" altLang="en-US"/>
          </a:p>
          <a:p>
            <a:r>
              <a:rPr lang="zh-CN" altLang="en-US"/>
              <a:t>将</a:t>
            </a:r>
            <a:r>
              <a:rPr lang="en-US" altLang="zh-CN"/>
              <a:t>GLCM</a:t>
            </a:r>
            <a:r>
              <a:rPr lang="zh-CN" altLang="en-US"/>
              <a:t>权值与</a:t>
            </a:r>
            <a:r>
              <a:rPr lang="en-US" altLang="zh-CN"/>
              <a:t>CAM</a:t>
            </a:r>
            <a:r>
              <a:rPr lang="zh-CN" altLang="en-US"/>
              <a:t>权值截断加权得到最终放缩权值</a:t>
            </a:r>
            <a:endParaRPr lang="zh-CN" altLang="en-US"/>
          </a:p>
          <a:p>
            <a:r>
              <a:rPr lang="zh-CN" altLang="en-US"/>
              <a:t>将放缩权值与原图像进行叠加显示得到最终热力图</a:t>
            </a: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为什么这么做</a:t>
            </a:r>
            <a:endParaRPr lang="zh-CN" altLang="en-US"/>
          </a:p>
        </p:txBody>
      </p:sp>
      <p:sp>
        <p:nvSpPr>
          <p:cNvPr id="3" name="内容占位符 2"/>
          <p:cNvSpPr>
            <a:spLocks noGrp="1"/>
          </p:cNvSpPr>
          <p:nvPr>
            <p:ph idx="1"/>
          </p:nvPr>
        </p:nvSpPr>
        <p:spPr/>
        <p:txBody>
          <a:bodyPr/>
          <a:p>
            <a:r>
              <a:rPr lang="zh-CN" altLang="en-US"/>
              <a:t>岩层图像的判断主要依赖于纹理特征，所以结合</a:t>
            </a:r>
            <a:r>
              <a:rPr lang="en-US" altLang="zh-CN"/>
              <a:t>glcm</a:t>
            </a:r>
            <a:r>
              <a:rPr lang="zh-CN" altLang="en-US"/>
              <a:t>更能显示出关键区域的纹理特征，更好的辅助人去识别</a:t>
            </a:r>
            <a:endParaRPr lang="zh-CN" altLang="en-US"/>
          </a:p>
          <a:p>
            <a:r>
              <a:rPr lang="zh-CN" altLang="en-US"/>
              <a:t>岩层图像可能出现信息过于丰富故而</a:t>
            </a:r>
            <a:r>
              <a:rPr lang="en-US" altLang="zh-CN"/>
              <a:t>CAM</a:t>
            </a:r>
            <a:r>
              <a:rPr lang="zh-CN" altLang="en-US"/>
              <a:t>全局关注的情况，导致辅助判断失效，此时结合</a:t>
            </a:r>
            <a:r>
              <a:rPr lang="en-US" altLang="zh-CN"/>
              <a:t>glcm</a:t>
            </a:r>
            <a:r>
              <a:rPr lang="zh-CN" altLang="en-US"/>
              <a:t>更能清晰的提取纹理特征过滤其他信息，方便人去观察</a:t>
            </a:r>
            <a:endParaRPr lang="zh-CN" altLang="en-US"/>
          </a:p>
          <a:p>
            <a:r>
              <a:rPr lang="zh-CN" altLang="en-US"/>
              <a:t>分层处理的模块组织方式易于拓展更多功能，以及便于嵌入式部署，和方便分散计算量</a:t>
            </a:r>
            <a:endParaRPr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未来可以做的工作</a:t>
            </a:r>
            <a:endParaRPr lang="zh-CN" altLang="en-US"/>
          </a:p>
        </p:txBody>
      </p:sp>
      <p:sp>
        <p:nvSpPr>
          <p:cNvPr id="3" name="内容占位符 2"/>
          <p:cNvSpPr>
            <a:spLocks noGrp="1"/>
          </p:cNvSpPr>
          <p:nvPr>
            <p:ph idx="1"/>
          </p:nvPr>
        </p:nvSpPr>
        <p:spPr/>
        <p:txBody>
          <a:bodyPr/>
          <a:p>
            <a:r>
              <a:rPr lang="zh-CN" altLang="en-US"/>
              <a:t>验证</a:t>
            </a:r>
            <a:r>
              <a:rPr lang="en-US" altLang="zh-CN"/>
              <a:t>CAM</a:t>
            </a:r>
            <a:r>
              <a:rPr lang="zh-CN" altLang="en-US"/>
              <a:t>蒸馏的压缩极限以及不同数据集上的蒸馏效果</a:t>
            </a:r>
            <a:endParaRPr lang="zh-CN" altLang="en-US"/>
          </a:p>
          <a:p>
            <a:r>
              <a:rPr lang="zh-CN" altLang="en-US"/>
              <a:t>结合更多的特征来与</a:t>
            </a:r>
            <a:r>
              <a:rPr lang="en-US" altLang="zh-CN"/>
              <a:t>CAM</a:t>
            </a:r>
            <a:r>
              <a:rPr lang="zh-CN" altLang="en-US"/>
              <a:t>一起生成更好的效果的热力图</a:t>
            </a:r>
            <a:endParaRPr lang="zh-CN" altLang="en-US"/>
          </a:p>
          <a:p>
            <a:r>
              <a:rPr lang="zh-CN" altLang="en-US"/>
              <a:t>对当前生成的热力图进行二次分析以获得更多有用信息</a:t>
            </a:r>
            <a:endParaRPr lang="zh-CN" altLang="en-US"/>
          </a:p>
          <a:p>
            <a:r>
              <a:rPr lang="zh-CN" altLang="en-US"/>
              <a:t>将</a:t>
            </a:r>
            <a:r>
              <a:rPr lang="en-US" altLang="zh-CN"/>
              <a:t>CAM</a:t>
            </a:r>
            <a:r>
              <a:rPr lang="zh-CN" altLang="en-US"/>
              <a:t>以某种方式作为一个预处理模块或注意力机制来应用于通用领域上的迁移学习方法</a:t>
            </a:r>
            <a:endParaRPr lang="zh-CN" altLang="en-US"/>
          </a:p>
          <a:p>
            <a:r>
              <a:rPr lang="zh-CN" altLang="en-US"/>
              <a:t>继续探索在嵌入式上的落地与改进</a:t>
            </a:r>
            <a:endParaRPr lang="zh-CN" altLang="en-US"/>
          </a:p>
        </p:txBody>
      </p:sp>
    </p:spTree>
  </p:cSld>
  <p:clrMapOvr>
    <a:masterClrMapping/>
  </p:clrMapOvr>
</p:sld>
</file>

<file path=ppt/tags/tag1.xml><?xml version="1.0" encoding="utf-8"?>
<p:tagLst xmlns:p="http://schemas.openxmlformats.org/presentationml/2006/main">
  <p:tag name="COMMONDATA" val="eyJoZGlkIjoiZGY4MjU0MjhlNmQ0OWQ1OWMwYzA4YjUxY2M5MmFhNjQ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579</Words>
  <Application>WPS 演示</Application>
  <PresentationFormat>宽屏</PresentationFormat>
  <Paragraphs>44</Paragraphs>
  <Slides>8</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8</vt:i4>
      </vt:variant>
    </vt:vector>
  </HeadingPairs>
  <TitlesOfParts>
    <vt:vector size="15" baseType="lpstr">
      <vt:lpstr>Arial</vt:lpstr>
      <vt:lpstr>宋体</vt:lpstr>
      <vt:lpstr>Wingdings</vt:lpstr>
      <vt:lpstr>Arial Unicode MS</vt:lpstr>
      <vt:lpstr>Calibri</vt:lpstr>
      <vt:lpstr>微软雅黑</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吾王Saber</cp:lastModifiedBy>
  <cp:revision>2</cp:revision>
  <dcterms:created xsi:type="dcterms:W3CDTF">2023-05-11T07:38:39Z</dcterms:created>
  <dcterms:modified xsi:type="dcterms:W3CDTF">2023-05-11T08:23:24Z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7C3B30516E8C4FC8AD80F468D660DE04_12</vt:lpwstr>
  </property>
  <property fmtid="{D5CDD505-2E9C-101B-9397-08002B2CF9AE}" pid="3" name="KSOProductBuildVer">
    <vt:lpwstr>2052-11.1.0.14309</vt:lpwstr>
  </property>
</Properties>
</file>

<file path=docProps/thumbnail.jpeg>
</file>